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82" r:id="rId5"/>
    <p:sldId id="297" r:id="rId6"/>
    <p:sldId id="298" r:id="rId7"/>
    <p:sldId id="292" r:id="rId8"/>
    <p:sldId id="300" r:id="rId9"/>
    <p:sldId id="301" r:id="rId10"/>
    <p:sldId id="302" r:id="rId11"/>
    <p:sldId id="303" r:id="rId12"/>
    <p:sldId id="304" r:id="rId13"/>
    <p:sldId id="313" r:id="rId14"/>
    <p:sldId id="305" r:id="rId15"/>
    <p:sldId id="306" r:id="rId16"/>
    <p:sldId id="309" r:id="rId17"/>
    <p:sldId id="310" r:id="rId18"/>
    <p:sldId id="307" r:id="rId19"/>
    <p:sldId id="311" r:id="rId20"/>
    <p:sldId id="308" r:id="rId21"/>
    <p:sldId id="312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296" r:id="rId3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31" autoAdjust="0"/>
  </p:normalViewPr>
  <p:slideViewPr>
    <p:cSldViewPr snapToGrid="0">
      <p:cViewPr>
        <p:scale>
          <a:sx n="99" d="100"/>
          <a:sy n="99" d="100"/>
        </p:scale>
        <p:origin x="1362" y="-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CB070B-93E8-4E3F-93BA-4C6F4F890423}" type="datetime1">
              <a:rPr lang="es-ES" smtClean="0"/>
              <a:t>22/01/2020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EAA754-C899-4020-AF30-0F80416D4F92}" type="datetime1">
              <a:rPr lang="es-ES" noProof="0" smtClean="0"/>
              <a:t>22/01/2020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8939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9602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020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042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160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328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6551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540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706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00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683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625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673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75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395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595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5340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753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871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200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27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80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734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86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  <a:r>
              <a:rPr lang="es-ES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s-ES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UPV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insights.stackoverflow.com/survey/2019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upv.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vicsana1@upv.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hyperlink" Target="mailto:vicsana1@upv.es" TargetMode="External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3" Type="http://schemas.openxmlformats.org/officeDocument/2006/relationships/hyperlink" Target="https://www.youtube.com/watch?v=wlkCQXHEgjA" TargetMode="External"/><Relationship Id="rId7" Type="http://schemas.openxmlformats.org/officeDocument/2006/relationships/hyperlink" Target="https://www.youtube.com/watch?v=nq2QtatuF7U" TargetMode="External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hyperlink" Target="https://www.youtube.com/watch?v=oyhdkoPYRVs" TargetMode="External"/><Relationship Id="rId5" Type="http://schemas.openxmlformats.org/officeDocument/2006/relationships/hyperlink" Target="https://www.youtube.com/watch?v=PBGQOF3zn3A" TargetMode="External"/><Relationship Id="rId10" Type="http://schemas.openxmlformats.org/officeDocument/2006/relationships/image" Target="../media/image12.jpeg"/><Relationship Id="rId4" Type="http://schemas.openxmlformats.org/officeDocument/2006/relationships/image" Target="../media/image9.jpeg"/><Relationship Id="rId9" Type="http://schemas.openxmlformats.org/officeDocument/2006/relationships/hyperlink" Target="https://www.youtube.com/watch?v=RKWuj1OlDPo" TargetMode="External"/><Relationship Id="rId14" Type="http://schemas.openxmlformats.org/officeDocument/2006/relationships/hyperlink" Target="https://www.youtube.com/watch?v=jf2YYTL-wY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youtube.com/watch?v=wV0Ks7aS7Y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B5C9CEF-C367-4D81-ACCC-F19BFAF6D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</a:blip>
          <a:srcRect l="33" r="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20127" y="5938788"/>
            <a:ext cx="2465114" cy="23241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Grado en Ingeniería  Informática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42288"/>
            <a:ext cx="6798250" cy="2278478"/>
          </a:xfrm>
        </p:spPr>
        <p:txBody>
          <a:bodyPr rtlCol="0"/>
          <a:lstStyle/>
          <a:p>
            <a:pPr rtl="0"/>
            <a:r>
              <a:rPr lang="es-ES" dirty="0"/>
              <a:t>Estadística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026716"/>
            <a:ext cx="3401478" cy="1815861"/>
          </a:xfrm>
        </p:spPr>
        <p:txBody>
          <a:bodyPr rtlCol="0"/>
          <a:lstStyle/>
          <a:p>
            <a:pPr rtl="0"/>
            <a:endParaRPr lang="es-ES" dirty="0"/>
          </a:p>
        </p:txBody>
      </p:sp>
      <p:pic>
        <p:nvPicPr>
          <p:cNvPr id="1026" name="Picture 2" descr="Resultado de imagen de upv logo">
            <a:extLst>
              <a:ext uri="{FF2B5EF4-FFF2-40B4-BE49-F238E27FC236}">
                <a16:creationId xmlns:a16="http://schemas.microsoft.com/office/drawing/2014/main" id="{B684549A-8235-4189-8E81-DE7ABB4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2" y="4285852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Logo_2">
            <a:extLst>
              <a:ext uri="{FF2B5EF4-FFF2-40B4-BE49-F238E27FC236}">
                <a16:creationId xmlns:a16="http://schemas.microsoft.com/office/drawing/2014/main" id="{CD8D66E2-91D2-4390-B5A7-AEB62F9D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6171198"/>
            <a:ext cx="1524000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Algunos datos interesantes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Evolución tecnologías programación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10</a:t>
            </a:fld>
            <a:endParaRPr lang="es-E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48271-FFC7-4B75-BCAC-2C719E87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367999"/>
            <a:ext cx="3697437" cy="5097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531A1-45BC-43B6-801E-3FD7E3156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77" y="1367999"/>
            <a:ext cx="4917742" cy="50972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4D29E8-E583-488B-848F-375EA6F39CE2}"/>
              </a:ext>
            </a:extLst>
          </p:cNvPr>
          <p:cNvSpPr/>
          <p:nvPr/>
        </p:nvSpPr>
        <p:spPr>
          <a:xfrm>
            <a:off x="1761423" y="2541069"/>
            <a:ext cx="1819175" cy="13475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D35A96-728A-44B7-AC68-3F2FB54FBF84}"/>
              </a:ext>
            </a:extLst>
          </p:cNvPr>
          <p:cNvSpPr/>
          <p:nvPr/>
        </p:nvSpPr>
        <p:spPr>
          <a:xfrm>
            <a:off x="1761423" y="4676274"/>
            <a:ext cx="1819175" cy="13475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1CE56-D9DD-4E0E-B8E9-E0323429795A}"/>
              </a:ext>
            </a:extLst>
          </p:cNvPr>
          <p:cNvSpPr/>
          <p:nvPr/>
        </p:nvSpPr>
        <p:spPr>
          <a:xfrm>
            <a:off x="6659079" y="3801979"/>
            <a:ext cx="1435767" cy="779646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7F314-0046-4FF3-8DD3-427CEE9C3D66}"/>
              </a:ext>
            </a:extLst>
          </p:cNvPr>
          <p:cNvSpPr txBox="1"/>
          <p:nvPr/>
        </p:nvSpPr>
        <p:spPr>
          <a:xfrm>
            <a:off x="387931" y="6491408"/>
            <a:ext cx="7220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 err="1"/>
              <a:t>StackOverflow</a:t>
            </a:r>
            <a:r>
              <a:rPr lang="es-MX" sz="1400" dirty="0"/>
              <a:t> 2019 </a:t>
            </a:r>
            <a:r>
              <a:rPr lang="es-MX" sz="1400" dirty="0" err="1"/>
              <a:t>Developer</a:t>
            </a:r>
            <a:r>
              <a:rPr lang="es-MX" sz="1400" dirty="0"/>
              <a:t> </a:t>
            </a:r>
            <a:r>
              <a:rPr lang="es-MX" sz="1400" dirty="0" err="1"/>
              <a:t>Survey</a:t>
            </a:r>
            <a:r>
              <a:rPr lang="es-MX" sz="1400" dirty="0"/>
              <a:t>. </a:t>
            </a:r>
            <a:r>
              <a:rPr lang="es-ES" sz="1400" dirty="0">
                <a:hlinkClick r:id="rId5"/>
              </a:rPr>
              <a:t>https://insights.stackoverflow.com/survey/2019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458526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La asignatura de  estadística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Información básica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449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Ficha de la asignatura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31808DA-861D-4A0C-A438-C555AA9AA4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1"/>
              <a:t>Información esencial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Titulación: </a:t>
            </a:r>
            <a:r>
              <a:rPr lang="es-MX" b="1" dirty="0"/>
              <a:t>Grado en Ingeniería Informática</a:t>
            </a:r>
          </a:p>
          <a:p>
            <a:r>
              <a:rPr lang="es-MX" dirty="0"/>
              <a:t>Tipo de Asignatura: </a:t>
            </a:r>
            <a:r>
              <a:rPr lang="es-MX" b="1" dirty="0"/>
              <a:t>Materia básica</a:t>
            </a:r>
          </a:p>
          <a:p>
            <a:r>
              <a:rPr lang="es-MX" dirty="0"/>
              <a:t>Cuatrimestre: </a:t>
            </a:r>
            <a:r>
              <a:rPr lang="es-MX" b="1" dirty="0"/>
              <a:t>B</a:t>
            </a:r>
          </a:p>
          <a:p>
            <a:r>
              <a:rPr lang="es-MX" dirty="0"/>
              <a:t>Créditos totales: </a:t>
            </a:r>
            <a:r>
              <a:rPr lang="es-MX" b="1" dirty="0"/>
              <a:t>6</a:t>
            </a:r>
          </a:p>
          <a:p>
            <a:r>
              <a:rPr lang="es-MX" dirty="0"/>
              <a:t>Profesor responsable: </a:t>
            </a:r>
            <a:r>
              <a:rPr lang="es-MX" b="1" dirty="0">
                <a:solidFill>
                  <a:srgbClr val="FF0000"/>
                </a:solidFill>
              </a:rPr>
              <a:t>Manuel Zarzo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57E59-DA34-4F79-AB18-F6A528EAF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Claustro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7655B-362A-4295-84ED-6EE6A82C1E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MX" dirty="0"/>
              <a:t>Rosa </a:t>
            </a:r>
            <a:r>
              <a:rPr lang="es-MX" dirty="0" err="1"/>
              <a:t>Mª</a:t>
            </a:r>
            <a:r>
              <a:rPr lang="es-MX" dirty="0"/>
              <a:t> Alcover</a:t>
            </a:r>
          </a:p>
          <a:p>
            <a:r>
              <a:rPr lang="es-MX" dirty="0"/>
              <a:t>Carmen Capilla</a:t>
            </a:r>
          </a:p>
          <a:p>
            <a:r>
              <a:rPr lang="es-MX" dirty="0"/>
              <a:t>Ángeles Calduch</a:t>
            </a:r>
          </a:p>
          <a:p>
            <a:r>
              <a:rPr lang="es-MX" dirty="0"/>
              <a:t>Carmen Amparo Capilla</a:t>
            </a:r>
          </a:p>
          <a:p>
            <a:r>
              <a:rPr lang="es-MX" dirty="0"/>
              <a:t>César Gómez</a:t>
            </a:r>
          </a:p>
          <a:p>
            <a:r>
              <a:rPr lang="es-MX" dirty="0"/>
              <a:t>Manuel Zarzo</a:t>
            </a:r>
          </a:p>
          <a:p>
            <a:r>
              <a:rPr lang="es-MX" dirty="0"/>
              <a:t>Paco </a:t>
            </a:r>
            <a:r>
              <a:rPr lang="es-MX" dirty="0" err="1"/>
              <a:t>Ganau</a:t>
            </a:r>
            <a:endParaRPr lang="es-MX" dirty="0"/>
          </a:p>
          <a:p>
            <a:r>
              <a:rPr lang="es-MX" dirty="0"/>
              <a:t>María Teresa </a:t>
            </a:r>
            <a:r>
              <a:rPr lang="es-MX" dirty="0" err="1"/>
              <a:t>Carot</a:t>
            </a:r>
            <a:endParaRPr lang="es-MX" dirty="0"/>
          </a:p>
          <a:p>
            <a:r>
              <a:rPr lang="es-MX" dirty="0"/>
              <a:t>Víctor Sánchez Anguix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396857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OBJETIVOS DE LA ASIGNATURA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Más detalles en la guía docente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Oficialmente, como ingeniero informático debes poder:</a:t>
            </a:r>
          </a:p>
          <a:p>
            <a:pPr lvl="1"/>
            <a:r>
              <a:rPr lang="es-MX" sz="1800" b="1" dirty="0"/>
              <a:t>Resolver problemas </a:t>
            </a:r>
            <a:r>
              <a:rPr lang="es-MX" sz="1800" dirty="0"/>
              <a:t>dentro de tu área de estudio o especialización</a:t>
            </a:r>
          </a:p>
          <a:p>
            <a:pPr lvl="1"/>
            <a:r>
              <a:rPr lang="es-MX" sz="1800" b="1" dirty="0"/>
              <a:t>Elaborar y defender argumentos</a:t>
            </a:r>
            <a:r>
              <a:rPr lang="es-MX" sz="1800" dirty="0"/>
              <a:t>, en este caso apoyados por datos</a:t>
            </a:r>
          </a:p>
          <a:p>
            <a:pPr lvl="1"/>
            <a:r>
              <a:rPr lang="es-MX" sz="1800" dirty="0"/>
              <a:t>Trabajar tanto de forma </a:t>
            </a:r>
            <a:r>
              <a:rPr lang="es-MX" sz="1800" b="1" dirty="0"/>
              <a:t>individual</a:t>
            </a:r>
            <a:r>
              <a:rPr lang="es-MX" sz="1800" dirty="0"/>
              <a:t> como en </a:t>
            </a:r>
            <a:r>
              <a:rPr lang="es-MX" sz="1800" b="1" dirty="0"/>
              <a:t>equipo</a:t>
            </a:r>
          </a:p>
          <a:p>
            <a:pPr lvl="1"/>
            <a:r>
              <a:rPr lang="es-MX" sz="1800" b="1" dirty="0"/>
              <a:t>Comunicar</a:t>
            </a:r>
            <a:r>
              <a:rPr lang="es-MX" sz="1800" dirty="0"/>
              <a:t> de forma efectiva tanto a público especializado como no especializado</a:t>
            </a:r>
          </a:p>
          <a:p>
            <a:pPr lvl="1"/>
            <a:r>
              <a:rPr lang="es-MX" sz="1800" b="1" dirty="0"/>
              <a:t>Razonar</a:t>
            </a:r>
            <a:r>
              <a:rPr lang="es-MX" sz="1800" dirty="0"/>
              <a:t> de forma abstracta, analítica, y crítica para defender ideas y resolver problemas, en este caso apoyándonos en la información extraída de datos.</a:t>
            </a:r>
          </a:p>
          <a:p>
            <a:r>
              <a:rPr lang="es-MX" sz="2000" dirty="0"/>
              <a:t>Otros objetivos:</a:t>
            </a:r>
          </a:p>
          <a:p>
            <a:pPr lvl="1"/>
            <a:r>
              <a:rPr lang="es-MX" sz="1800" dirty="0"/>
              <a:t>Esta es vuestra primera incursión a la estadística </a:t>
            </a:r>
            <a:r>
              <a:rPr lang="es-MX" sz="1800" dirty="0">
                <a:sym typeface="Wingdings" panose="05000000000000000000" pitchFamily="2" charset="2"/>
              </a:rPr>
              <a:t> </a:t>
            </a:r>
            <a:r>
              <a:rPr lang="es-MX" sz="1800" b="1" dirty="0">
                <a:sym typeface="Wingdings" panose="05000000000000000000" pitchFamily="2" charset="2"/>
              </a:rPr>
              <a:t>Introducción</a:t>
            </a:r>
            <a:r>
              <a:rPr lang="es-MX" sz="1800" dirty="0">
                <a:sym typeface="Wingdings" panose="05000000000000000000" pitchFamily="2" charset="2"/>
              </a:rPr>
              <a:t> al área. No asumimos nada</a:t>
            </a:r>
          </a:p>
          <a:p>
            <a:pPr lvl="1"/>
            <a:r>
              <a:rPr lang="es-MX" sz="1800" b="1" dirty="0">
                <a:sym typeface="Wingdings" panose="05000000000000000000" pitchFamily="2" charset="2"/>
              </a:rPr>
              <a:t>Sentar las bases </a:t>
            </a:r>
            <a:r>
              <a:rPr lang="es-MX" sz="1800" dirty="0">
                <a:sym typeface="Wingdings" panose="05000000000000000000" pitchFamily="2" charset="2"/>
              </a:rPr>
              <a:t>para futuras especializaciones y asignaturas</a:t>
            </a:r>
          </a:p>
          <a:p>
            <a:pPr lvl="1"/>
            <a:r>
              <a:rPr lang="es-MX" sz="1800" dirty="0">
                <a:sym typeface="Wingdings" panose="05000000000000000000" pitchFamily="2" charset="2"/>
              </a:rPr>
              <a:t>Ser capaces de manejar las </a:t>
            </a:r>
            <a:r>
              <a:rPr lang="es-MX" sz="1800" b="1" dirty="0">
                <a:sym typeface="Wingdings" panose="05000000000000000000" pitchFamily="2" charset="2"/>
              </a:rPr>
              <a:t>herramientas estadísticas más frecuentes</a:t>
            </a:r>
            <a:r>
              <a:rPr lang="es-MX" sz="1800" dirty="0">
                <a:sym typeface="Wingdings" panose="05000000000000000000" pitchFamily="2" charset="2"/>
              </a:rPr>
              <a:t> en la ingeniería</a:t>
            </a:r>
          </a:p>
          <a:p>
            <a:pPr lvl="1"/>
            <a:r>
              <a:rPr lang="es-MX" sz="1800" dirty="0">
                <a:sym typeface="Wingdings" panose="05000000000000000000" pitchFamily="2" charset="2"/>
              </a:rPr>
              <a:t>Asignatura </a:t>
            </a:r>
            <a:r>
              <a:rPr lang="es-MX" sz="1800" b="1" dirty="0">
                <a:sym typeface="Wingdings" panose="05000000000000000000" pitchFamily="2" charset="2"/>
              </a:rPr>
              <a:t>práctica</a:t>
            </a:r>
            <a:r>
              <a:rPr lang="es-MX" sz="1800" dirty="0">
                <a:sym typeface="Wingdings" panose="05000000000000000000" pitchFamily="2" charset="2"/>
              </a:rPr>
              <a:t> enfocada a la resolución de problemas</a:t>
            </a:r>
          </a:p>
          <a:p>
            <a:pPr lvl="1"/>
            <a:r>
              <a:rPr lang="es-MX" sz="1800" dirty="0">
                <a:sym typeface="Wingdings" panose="05000000000000000000" pitchFamily="2" charset="2"/>
              </a:rPr>
              <a:t>Imbuir el pensamiento y la </a:t>
            </a:r>
            <a:r>
              <a:rPr lang="es-MX" sz="1800" b="1" dirty="0">
                <a:sym typeface="Wingdings" panose="05000000000000000000" pitchFamily="2" charset="2"/>
              </a:rPr>
              <a:t>toma de decisiones basada en datos</a:t>
            </a:r>
            <a:endParaRPr lang="es-MX" sz="1800" b="1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9362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Competencias transversales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DCC4E0-10D8-4B40-8CB8-B1849A22B7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noProof="1"/>
              <a:t>Trabajamos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sz="1800" dirty="0"/>
              <a:t>Comprensión e integración</a:t>
            </a:r>
          </a:p>
          <a:p>
            <a:r>
              <a:rPr lang="es-MX" dirty="0"/>
              <a:t>Aplicación y pensamiento crítico</a:t>
            </a:r>
          </a:p>
          <a:p>
            <a:r>
              <a:rPr lang="es-MX" sz="1800" b="1" dirty="0"/>
              <a:t>Análisis y resolución de problemas</a:t>
            </a:r>
          </a:p>
          <a:p>
            <a:r>
              <a:rPr lang="es-MX" dirty="0"/>
              <a:t>Trabajo en equipo y liderazgo</a:t>
            </a:r>
          </a:p>
          <a:p>
            <a:r>
              <a:rPr lang="es-MX" sz="1800" dirty="0"/>
              <a:t>Comunicación efectiva</a:t>
            </a:r>
          </a:p>
          <a:p>
            <a:r>
              <a:rPr lang="es-MX" dirty="0"/>
              <a:t>Pensamiento crítico</a:t>
            </a:r>
          </a:p>
          <a:p>
            <a:r>
              <a:rPr lang="es-MX" sz="1800" dirty="0"/>
              <a:t>Instrumental específica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99BE30-9850-421D-BED7-CDCB1F7299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MX" dirty="0"/>
              <a:t>Punto de control</a:t>
            </a:r>
            <a:endParaRPr lang="es-E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66D4C-4DDD-40F7-BBAA-90339494D8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MX" b="1" dirty="0"/>
              <a:t>Análisis y resolución de problemas:</a:t>
            </a:r>
          </a:p>
          <a:p>
            <a:pPr lvl="1"/>
            <a:r>
              <a:rPr lang="es-MX" sz="1200" dirty="0"/>
              <a:t>Las actividades para trabajar esta competencia estarán basadas en la resolución de uno o varios problemas sobre diferentes contenidos de la materia.</a:t>
            </a:r>
          </a:p>
          <a:p>
            <a:pPr lvl="1"/>
            <a:r>
              <a:rPr lang="es-MX" sz="1200" dirty="0"/>
              <a:t>Se trabajará la capacidad de analizar y resolver problemas de forma efectiva en el campo de la estadística durante las clases de teoría, seminario y/o de prácticas en el aula informática proponiendo a los alumnos problemas que deberán realizar en las sesiones de seminario de aula, prácticas de aula, prácticas informáticas o aprovechando las pruebas escritas de respuesta abierta en algún acto de evaluación.</a:t>
            </a:r>
          </a:p>
          <a:p>
            <a:pPr lvl="1"/>
            <a:r>
              <a:rPr lang="es-ES" sz="1200" dirty="0"/>
              <a:t>A partir de los enunciados de los problemas planteados, los alumnos deberán ser capaces de extraer el problema planteado, identificar los objetivos perseguidos con la resolución del problema, los datos a utilizar, los diferentes métodos o técnicas de resolución (si procede), valorar las ventajas e inconvenientes de cada uno de ellos (si procede), manejar la herramienta software de análisis (si procede), aplicar la correspondiente técnica de análisis, obtener e interpretar los resultados y elaborar las conclusiones del estudio. Todo ello de acuerdo con la definición conceptual de esta competencia que contempla tres dimensiones: planteamiento, ejecución y resultados.</a:t>
            </a:r>
          </a:p>
          <a:p>
            <a:pPr marL="266700" lvl="1" indent="0">
              <a:buNone/>
            </a:pPr>
            <a:endParaRPr lang="es-ES" b="1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76703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CONTENIDOS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Distribución de unidades didácticas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UD1: </a:t>
            </a:r>
            <a:r>
              <a:rPr lang="es-MX" dirty="0"/>
              <a:t>Presentación e introducción</a:t>
            </a:r>
          </a:p>
          <a:p>
            <a:r>
              <a:rPr lang="es-MX" b="1" dirty="0"/>
              <a:t>UD2: </a:t>
            </a:r>
            <a:r>
              <a:rPr lang="es-MX" dirty="0"/>
              <a:t>Estadísticas descriptiva</a:t>
            </a:r>
          </a:p>
          <a:p>
            <a:r>
              <a:rPr lang="es-MX" b="1" dirty="0"/>
              <a:t>UD3: </a:t>
            </a:r>
            <a:r>
              <a:rPr lang="es-MX" dirty="0"/>
              <a:t>Probabilidad básica</a:t>
            </a:r>
          </a:p>
          <a:p>
            <a:r>
              <a:rPr lang="es-MX" b="1" dirty="0"/>
              <a:t>UD4: </a:t>
            </a:r>
            <a:r>
              <a:rPr lang="es-MX" dirty="0"/>
              <a:t>Distribuciones de probabilidad</a:t>
            </a:r>
          </a:p>
          <a:p>
            <a:pPr lvl="1"/>
            <a:r>
              <a:rPr lang="es-MX" b="1" dirty="0"/>
              <a:t>4.1</a:t>
            </a:r>
            <a:r>
              <a:rPr lang="es-MX" dirty="0"/>
              <a:t> Distribuciones de probabilidad discretas</a:t>
            </a:r>
          </a:p>
          <a:p>
            <a:pPr lvl="1"/>
            <a:r>
              <a:rPr lang="es-MX" b="1" dirty="0"/>
              <a:t>4.2</a:t>
            </a:r>
            <a:r>
              <a:rPr lang="es-MX" dirty="0"/>
              <a:t> Distribuciones de probabilidad continuas</a:t>
            </a:r>
          </a:p>
          <a:p>
            <a:r>
              <a:rPr lang="es-MX" b="1" dirty="0"/>
              <a:t>UD5: </a:t>
            </a:r>
            <a:r>
              <a:rPr lang="es-MX" dirty="0"/>
              <a:t>Introducción a la inferencia estadística</a:t>
            </a:r>
          </a:p>
          <a:p>
            <a:pPr lvl="1"/>
            <a:r>
              <a:rPr lang="es-MX" b="1" dirty="0"/>
              <a:t>5.1</a:t>
            </a:r>
            <a:r>
              <a:rPr lang="es-MX" dirty="0"/>
              <a:t> Distribuciones en el muestreo</a:t>
            </a:r>
          </a:p>
          <a:p>
            <a:pPr lvl="1"/>
            <a:r>
              <a:rPr lang="es-MX" b="1" dirty="0"/>
              <a:t>5.2</a:t>
            </a:r>
            <a:r>
              <a:rPr lang="es-MX" dirty="0"/>
              <a:t> Inferencia en poblaciones normales</a:t>
            </a:r>
          </a:p>
          <a:p>
            <a:pPr lvl="1"/>
            <a:r>
              <a:rPr lang="es-MX" b="1" dirty="0"/>
              <a:t>5.3</a:t>
            </a:r>
            <a:r>
              <a:rPr lang="es-MX" dirty="0"/>
              <a:t> Análisis de varianza (ANOVA)</a:t>
            </a:r>
          </a:p>
          <a:p>
            <a:pPr lvl="1"/>
            <a:r>
              <a:rPr lang="es-MX" b="1" dirty="0"/>
              <a:t>5.4</a:t>
            </a:r>
            <a:r>
              <a:rPr lang="es-MX" dirty="0"/>
              <a:t> Regresión lineal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70966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Material docente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¿Qué podéis emplear para estudiar?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Unidades didácticas en </a:t>
            </a:r>
            <a:r>
              <a:rPr lang="es-MX" dirty="0" err="1"/>
              <a:t>PoliformaT</a:t>
            </a:r>
            <a:endParaRPr lang="es-MX" dirty="0"/>
          </a:p>
          <a:p>
            <a:r>
              <a:rPr lang="es-MX" dirty="0"/>
              <a:t>Ejercicios resueltos</a:t>
            </a:r>
          </a:p>
          <a:p>
            <a:r>
              <a:rPr lang="es-MX" dirty="0"/>
              <a:t>Exámenes resueltos</a:t>
            </a:r>
          </a:p>
          <a:p>
            <a:r>
              <a:rPr lang="es-MX" dirty="0"/>
              <a:t>Material de las prácticas</a:t>
            </a:r>
          </a:p>
          <a:p>
            <a:r>
              <a:rPr lang="es-MX" dirty="0"/>
              <a:t>Formulario y tablas de estadística (Se puede usar en el examen)</a:t>
            </a:r>
          </a:p>
          <a:p>
            <a:r>
              <a:rPr lang="es-MX" dirty="0"/>
              <a:t>Transparencias</a:t>
            </a:r>
          </a:p>
          <a:p>
            <a:r>
              <a:rPr lang="es-MX" dirty="0"/>
              <a:t>Bibliografía recomendada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3374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Bibliografía Básica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A</a:t>
            </a:r>
            <a:r>
              <a:rPr lang="es-ES" noProof="1"/>
              <a:t>lgunos libros de utilidad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sz="1600" b="1" dirty="0"/>
              <a:t>Romero Villafranca, Rafael y </a:t>
            </a:r>
            <a:r>
              <a:rPr lang="es-MX" sz="1600" b="1" dirty="0" err="1"/>
              <a:t>Zúnica</a:t>
            </a:r>
            <a:r>
              <a:rPr lang="es-MX" sz="1600" b="1" dirty="0"/>
              <a:t> </a:t>
            </a:r>
            <a:r>
              <a:rPr lang="es-MX" sz="1600" b="1" dirty="0" err="1"/>
              <a:t>Ramajo</a:t>
            </a:r>
            <a:r>
              <a:rPr lang="es-MX" sz="1600" b="1" dirty="0"/>
              <a:t>, Luisa (2013) Métodos estadísticos para ingenieros. </a:t>
            </a:r>
            <a:r>
              <a:rPr lang="es-MX" sz="1600" b="1" dirty="0" err="1"/>
              <a:t>Universitat</a:t>
            </a:r>
            <a:r>
              <a:rPr lang="es-MX" sz="1600" b="1" dirty="0"/>
              <a:t> </a:t>
            </a:r>
            <a:r>
              <a:rPr lang="es-MX" sz="1600" b="1" dirty="0" err="1"/>
              <a:t>Politècnica</a:t>
            </a:r>
            <a:r>
              <a:rPr lang="es-MX" sz="1600" b="1" dirty="0"/>
              <a:t> de València.</a:t>
            </a:r>
          </a:p>
          <a:p>
            <a:r>
              <a:rPr lang="es-MX" sz="1600" b="1" dirty="0"/>
              <a:t>Materiales disponibles en </a:t>
            </a:r>
            <a:r>
              <a:rPr lang="es-MX" sz="1600" b="1" dirty="0" err="1"/>
              <a:t>PoliformaT</a:t>
            </a:r>
            <a:endParaRPr lang="es-MX" sz="1600" b="1" dirty="0"/>
          </a:p>
          <a:p>
            <a:r>
              <a:rPr lang="es-MX" sz="1600" dirty="0"/>
              <a:t>Montgomery, Douglas C. y </a:t>
            </a:r>
            <a:r>
              <a:rPr lang="es-MX" sz="1600" dirty="0" err="1"/>
              <a:t>Runger</a:t>
            </a:r>
            <a:r>
              <a:rPr lang="es-MX" sz="1600" dirty="0"/>
              <a:t>, George C. (2003) Probabilidad y estadística aplicadas a la ingeniería. Limusa-Wiley.</a:t>
            </a:r>
          </a:p>
          <a:p>
            <a:r>
              <a:rPr lang="es-MX" sz="1600" dirty="0"/>
              <a:t>Peña Sánchez de Rivera, Daniel (2010) Regresión y Diseño de Experimentos. Alianza Editorial</a:t>
            </a:r>
          </a:p>
          <a:p>
            <a:r>
              <a:rPr lang="es-MX" sz="1600" dirty="0"/>
              <a:t>Peña Sánchez de Rivera, Daniel (2008) Fundamentos de Estadística. Alianza Editorial.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17</a:t>
            </a:fld>
            <a:endParaRPr lang="es-ES" noProof="1"/>
          </a:p>
        </p:txBody>
      </p:sp>
      <p:pic>
        <p:nvPicPr>
          <p:cNvPr id="10246" name="Picture 6" descr="book bookcase books bookshelf bookstore education facts hardcover information knowledge learning library literature motley novel pile research school shelf stacks study wisdom">
            <a:extLst>
              <a:ext uri="{FF2B5EF4-FFF2-40B4-BE49-F238E27FC236}">
                <a16:creationId xmlns:a16="http://schemas.microsoft.com/office/drawing/2014/main" id="{7B58D670-429D-493C-B06F-EABD12D8308E}"/>
              </a:ext>
            </a:extLst>
          </p:cNvPr>
          <p:cNvPicPr>
            <a:picLocks noGrp="1" noChangeAspect="1" noChangeArrowheads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4" r="380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41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Actividades presenciales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Teoría de aula: </a:t>
            </a:r>
            <a:r>
              <a:rPr lang="es-MX" dirty="0"/>
              <a:t>2 sesiones a la semana de 1.5 horas cada una. Este año contamos aproximadamente con 28 sesiones</a:t>
            </a:r>
          </a:p>
          <a:p>
            <a:pPr lvl="1"/>
            <a:r>
              <a:rPr lang="es-MX" dirty="0"/>
              <a:t>Revisión de conceptos teóricos</a:t>
            </a:r>
          </a:p>
          <a:p>
            <a:pPr lvl="1"/>
            <a:r>
              <a:rPr lang="es-MX" dirty="0"/>
              <a:t>Resolución de ejercicios</a:t>
            </a:r>
          </a:p>
          <a:p>
            <a:pPr lvl="1"/>
            <a:r>
              <a:rPr lang="es-MX" dirty="0"/>
              <a:t>Clarificación de dudas</a:t>
            </a:r>
          </a:p>
          <a:p>
            <a:r>
              <a:rPr lang="es-MX" b="1" dirty="0"/>
              <a:t>Prácticas: </a:t>
            </a:r>
            <a:r>
              <a:rPr lang="es-MX" dirty="0"/>
              <a:t>10 sesiones planificadas a lo largo del cuatrimestre. Se realizarán prácticas para reforzar la puesta en marcha de conceptos vistos en teoría</a:t>
            </a:r>
          </a:p>
          <a:p>
            <a:pPr lvl="1"/>
            <a:r>
              <a:rPr lang="es-MX" dirty="0"/>
              <a:t>Prácticas por parejas</a:t>
            </a:r>
          </a:p>
          <a:p>
            <a:pPr lvl="1"/>
            <a:r>
              <a:rPr lang="es-MX" dirty="0"/>
              <a:t>En prácticas usaremos </a:t>
            </a:r>
            <a:r>
              <a:rPr lang="es-MX" dirty="0" err="1"/>
              <a:t>StatsGraphics</a:t>
            </a:r>
            <a:r>
              <a:rPr lang="es-MX" dirty="0"/>
              <a:t> en muchas de las sesiones, aunque en otras sesiones se realizará resolución de problemas</a:t>
            </a:r>
          </a:p>
          <a:p>
            <a:pPr lvl="1"/>
            <a:r>
              <a:rPr lang="es-MX" dirty="0"/>
              <a:t>Dónde: </a:t>
            </a:r>
            <a:r>
              <a:rPr lang="es-MX" b="1" dirty="0"/>
              <a:t>Sótano edificio 7ª (DEIOAC)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18</a:t>
            </a:fld>
            <a:endParaRPr lang="es-ES" noProof="1"/>
          </a:p>
        </p:txBody>
      </p:sp>
      <p:pic>
        <p:nvPicPr>
          <p:cNvPr id="13314" name="Picture 2" descr="Resultado de imagen de deioac">
            <a:extLst>
              <a:ext uri="{FF2B5EF4-FFF2-40B4-BE49-F238E27FC236}">
                <a16:creationId xmlns:a16="http://schemas.microsoft.com/office/drawing/2014/main" id="{9BE1742B-5285-41AD-BB1C-1BFF0E091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44" y="4495298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sultado de imagen de statgraphics">
            <a:extLst>
              <a:ext uri="{FF2B5EF4-FFF2-40B4-BE49-F238E27FC236}">
                <a16:creationId xmlns:a16="http://schemas.microsoft.com/office/drawing/2014/main" id="{157AFD47-5DDF-4FA9-99FA-540E467C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21" y="4470633"/>
            <a:ext cx="2627696" cy="147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0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SOFTWARE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Statgraphics Centurion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5352783" cy="4679250"/>
          </a:xfrm>
        </p:spPr>
        <p:txBody>
          <a:bodyPr/>
          <a:lstStyle/>
          <a:p>
            <a:r>
              <a:rPr lang="es-MX" dirty="0"/>
              <a:t>Es un software especializado en la carga y análisis de datos</a:t>
            </a:r>
          </a:p>
          <a:p>
            <a:r>
              <a:rPr lang="es-MX" dirty="0"/>
              <a:t>Tiene una interfaz similar a Excel, aunque es mucho más potente en cuanto a funcionalidades</a:t>
            </a:r>
          </a:p>
          <a:p>
            <a:r>
              <a:rPr lang="es-MX" dirty="0"/>
              <a:t>Lo tenéis disponible en los laboratorios de la ETSINF</a:t>
            </a:r>
          </a:p>
          <a:p>
            <a:r>
              <a:rPr lang="es-MX" dirty="0"/>
              <a:t>También está disponible a través de </a:t>
            </a:r>
            <a:r>
              <a:rPr lang="es-MX" dirty="0" err="1"/>
              <a:t>PoliLabs</a:t>
            </a:r>
            <a:r>
              <a:rPr lang="es-MX" dirty="0"/>
              <a:t>, así como el repositorio de Software de la UPV (</a:t>
            </a:r>
            <a:r>
              <a:rPr lang="es-MX" dirty="0">
                <a:hlinkClick r:id="rId3"/>
              </a:rPr>
              <a:t>http://software.upv.es</a:t>
            </a:r>
            <a:r>
              <a:rPr lang="es-MX" dirty="0"/>
              <a:t>) </a:t>
            </a:r>
          </a:p>
          <a:p>
            <a:r>
              <a:rPr lang="es-MX" dirty="0"/>
              <a:t>Es uno de los paquetes más ampliamente empleados</a:t>
            </a:r>
          </a:p>
          <a:p>
            <a:r>
              <a:rPr lang="es-MX" dirty="0"/>
              <a:t>Otro software:</a:t>
            </a:r>
          </a:p>
          <a:p>
            <a:pPr lvl="1"/>
            <a:r>
              <a:rPr lang="es-MX" dirty="0"/>
              <a:t>SPSS (Comercial)</a:t>
            </a:r>
          </a:p>
          <a:p>
            <a:pPr lvl="1"/>
            <a:r>
              <a:rPr lang="es-MX" dirty="0"/>
              <a:t>R (lenguaje de programación, gratis)</a:t>
            </a:r>
          </a:p>
          <a:p>
            <a:pPr lvl="1"/>
            <a:r>
              <a:rPr lang="es-MX" dirty="0"/>
              <a:t>Python (lenguaje de programación)</a:t>
            </a:r>
          </a:p>
          <a:p>
            <a:pPr lvl="2"/>
            <a:r>
              <a:rPr lang="es-MX" dirty="0" err="1"/>
              <a:t>MatplotLib</a:t>
            </a:r>
            <a:r>
              <a:rPr lang="es-MX" dirty="0"/>
              <a:t>, </a:t>
            </a:r>
            <a:r>
              <a:rPr lang="es-MX" dirty="0" err="1"/>
              <a:t>Seaborn</a:t>
            </a:r>
            <a:endParaRPr lang="es-MX" dirty="0"/>
          </a:p>
          <a:p>
            <a:pPr lvl="2"/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, Pandas</a:t>
            </a:r>
          </a:p>
          <a:p>
            <a:pPr lvl="2"/>
            <a:r>
              <a:rPr lang="es-MX" dirty="0" err="1"/>
              <a:t>Jupyter</a:t>
            </a:r>
            <a:r>
              <a:rPr lang="es-MX" dirty="0"/>
              <a:t> Notebooks</a:t>
            </a:r>
          </a:p>
          <a:p>
            <a:pPr lvl="1"/>
            <a:r>
              <a:rPr lang="es-MX" dirty="0"/>
              <a:t>Excel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19</a:t>
            </a:fld>
            <a:endParaRPr lang="es-ES" noProof="1"/>
          </a:p>
        </p:txBody>
      </p:sp>
      <p:pic>
        <p:nvPicPr>
          <p:cNvPr id="13316" name="Picture 4" descr="Resultado de imagen de statgraphics">
            <a:extLst>
              <a:ext uri="{FF2B5EF4-FFF2-40B4-BE49-F238E27FC236}">
                <a16:creationId xmlns:a16="http://schemas.microsoft.com/office/drawing/2014/main" id="{157AFD47-5DDF-4FA9-99FA-540E467C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6579"/>
            <a:ext cx="3790750" cy="21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2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Quién SOY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198116" cy="4679249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2800" dirty="0"/>
              <a:t>Víctor Sánchez Anguix</a:t>
            </a:r>
          </a:p>
          <a:p>
            <a:pPr marL="0" indent="0" rtl="0">
              <a:buNone/>
            </a:pPr>
            <a:r>
              <a:rPr lang="es-ES" sz="2800" dirty="0"/>
              <a:t>Ingeniero Informático, PhD. Inteligencia Artificial, experiencia como científico de datos y Big Data</a:t>
            </a:r>
          </a:p>
          <a:p>
            <a:pPr marL="0" indent="0" rtl="0">
              <a:buNone/>
            </a:pPr>
            <a:endParaRPr lang="es-ES" sz="2800" dirty="0"/>
          </a:p>
          <a:p>
            <a:pPr marL="0" indent="0" rtl="0">
              <a:buNone/>
            </a:pPr>
            <a:endParaRPr lang="es-ES" sz="2800" dirty="0"/>
          </a:p>
          <a:p>
            <a:pPr marL="0" indent="0" rtl="0">
              <a:buNone/>
            </a:pPr>
            <a:endParaRPr lang="es-ES" sz="2800" dirty="0"/>
          </a:p>
          <a:p>
            <a:pPr marL="0" indent="0" rtl="0">
              <a:buNone/>
            </a:pPr>
            <a:r>
              <a:rPr lang="es-ES" sz="2800" dirty="0"/>
              <a:t>Grupos: D (Teoría)</a:t>
            </a:r>
          </a:p>
          <a:p>
            <a:pPr marL="0" indent="0" rtl="0">
              <a:buNone/>
            </a:pPr>
            <a:r>
              <a:rPr lang="es-ES" sz="2800" dirty="0"/>
              <a:t>E-mail: </a:t>
            </a:r>
            <a:r>
              <a:rPr lang="es-ES" sz="2800" dirty="0">
                <a:hlinkClick r:id="rId3"/>
              </a:rPr>
              <a:t>vicsana1@upv.es</a:t>
            </a:r>
            <a:endParaRPr lang="es-ES" sz="2800" dirty="0"/>
          </a:p>
          <a:p>
            <a:pPr marL="0" indent="0" rtl="0">
              <a:buNone/>
            </a:pPr>
            <a:r>
              <a:rPr lang="es-ES" sz="2800" dirty="0"/>
              <a:t>Tutorías: A demanda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E8C1C8-3EC5-4F1B-82FA-3AF95743CD3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MX" dirty="0"/>
              <a:t>Información básica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65CE28-064F-4F08-BE33-88A577D5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2" y="3096076"/>
            <a:ext cx="2828998" cy="11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21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(SIN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20</a:t>
            </a:fld>
            <a:endParaRPr lang="es-ES" noProof="1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15789"/>
              </p:ext>
            </p:extLst>
          </p:nvPr>
        </p:nvGraphicFramePr>
        <p:xfrm>
          <a:off x="966859" y="2568925"/>
          <a:ext cx="406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(NE)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de observación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74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99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(SIN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21</a:t>
            </a:fld>
            <a:endParaRPr lang="es-ES" noProof="1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/>
        </p:nvGraphicFramePr>
        <p:xfrm>
          <a:off x="966859" y="2568925"/>
          <a:ext cx="406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(NE)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de observación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74570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D81E5459-2DCE-436B-A011-5A17C3D8E5A9}"/>
              </a:ext>
            </a:extLst>
          </p:cNvPr>
          <p:cNvSpPr/>
          <p:nvPr/>
        </p:nvSpPr>
        <p:spPr>
          <a:xfrm>
            <a:off x="5113331" y="1689314"/>
            <a:ext cx="904774" cy="3445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ED25037A-C1F8-448F-983F-6EA528508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87526"/>
              </p:ext>
            </p:extLst>
          </p:nvPr>
        </p:nvGraphicFramePr>
        <p:xfrm>
          <a:off x="6018105" y="1794624"/>
          <a:ext cx="3894096" cy="2103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3524">
                  <a:extLst>
                    <a:ext uri="{9D8B030D-6E8A-4147-A177-3AD203B41FA5}">
                      <a16:colId xmlns:a16="http://schemas.microsoft.com/office/drawing/2014/main" val="2774941564"/>
                    </a:ext>
                  </a:extLst>
                </a:gridCol>
                <a:gridCol w="973524">
                  <a:extLst>
                    <a:ext uri="{9D8B030D-6E8A-4147-A177-3AD203B41FA5}">
                      <a16:colId xmlns:a16="http://schemas.microsoft.com/office/drawing/2014/main" val="1758891797"/>
                    </a:ext>
                  </a:extLst>
                </a:gridCol>
                <a:gridCol w="973524">
                  <a:extLst>
                    <a:ext uri="{9D8B030D-6E8A-4147-A177-3AD203B41FA5}">
                      <a16:colId xmlns:a16="http://schemas.microsoft.com/office/drawing/2014/main" val="760594101"/>
                    </a:ext>
                  </a:extLst>
                </a:gridCol>
                <a:gridCol w="973524">
                  <a:extLst>
                    <a:ext uri="{9D8B030D-6E8A-4147-A177-3AD203B41FA5}">
                      <a16:colId xmlns:a16="http://schemas.microsoft.com/office/drawing/2014/main" val="397133482"/>
                    </a:ext>
                  </a:extLst>
                </a:gridCol>
              </a:tblGrid>
              <a:tr h="303993">
                <a:tc>
                  <a:txBody>
                    <a:bodyPr/>
                    <a:lstStyle/>
                    <a:p>
                      <a:r>
                        <a:rPr lang="es-MX" sz="1200" dirty="0"/>
                        <a:t>Ítem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Peso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Fecha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Restricciones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468996"/>
                  </a:ext>
                </a:extLst>
              </a:tr>
              <a:tr h="434276">
                <a:tc>
                  <a:txBody>
                    <a:bodyPr/>
                    <a:lstStyle/>
                    <a:p>
                      <a:r>
                        <a:rPr lang="es-MX" sz="1200" dirty="0"/>
                        <a:t>Primer parcial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50%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24 de Marzo de 2020 a las 08:30 (~2 h)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&gt;=3.5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38476"/>
                  </a:ext>
                </a:extLst>
              </a:tr>
              <a:tr h="434276">
                <a:tc>
                  <a:txBody>
                    <a:bodyPr/>
                    <a:lstStyle/>
                    <a:p>
                      <a:r>
                        <a:rPr lang="es-MX" sz="1200" dirty="0"/>
                        <a:t>Segundo parcial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50%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3 de Junio de 2020 a las 08:30 (~2 h)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200" dirty="0"/>
                        <a:t>&gt;=3.5</a:t>
                      </a:r>
                      <a:endParaRPr lang="es-E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721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254F54B-0B14-42FC-8CCE-CF84C64E631B}"/>
              </a:ext>
            </a:extLst>
          </p:cNvPr>
          <p:cNvSpPr txBox="1"/>
          <p:nvPr/>
        </p:nvSpPr>
        <p:spPr>
          <a:xfrm>
            <a:off x="5948413" y="4081112"/>
            <a:ext cx="39656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Para poder aprobar se necesita un mínimo de 3.5 en cada parcial. Si la nota de alguno de ambos es menor, la nota de los parciales será 0.</a:t>
            </a:r>
          </a:p>
          <a:p>
            <a:endParaRPr lang="es-MX" sz="1400" dirty="0"/>
          </a:p>
          <a:p>
            <a:r>
              <a:rPr lang="es-MX" sz="1400" dirty="0"/>
              <a:t>No realizar un parcial implica un 0 en dicho parcial</a:t>
            </a:r>
          </a:p>
          <a:p>
            <a:endParaRPr lang="es-MX" sz="1400" dirty="0"/>
          </a:p>
          <a:p>
            <a:r>
              <a:rPr lang="es-MX" sz="1400" dirty="0"/>
              <a:t>Cualquier contenido en el temario es susceptible de entrar</a:t>
            </a:r>
          </a:p>
          <a:p>
            <a:endParaRPr lang="es-MX" sz="1400" dirty="0"/>
          </a:p>
          <a:p>
            <a:r>
              <a:rPr lang="es-MX" sz="1400" dirty="0"/>
              <a:t>Examen final estructurado en 2 partes el 17 de Junio a las 08:30 </a:t>
            </a:r>
            <a:r>
              <a:rPr lang="es-MX" sz="1400" dirty="0">
                <a:sym typeface="Wingdings" panose="05000000000000000000" pitchFamily="2" charset="2"/>
              </a:rPr>
              <a:t> También para subir nota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91282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(SIN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22</a:t>
            </a:fld>
            <a:endParaRPr lang="es-ES" noProof="1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/>
        </p:nvGraphicFramePr>
        <p:xfrm>
          <a:off x="966859" y="2568925"/>
          <a:ext cx="406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(NE)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de observación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74570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D81E5459-2DCE-436B-A011-5A17C3D8E5A9}"/>
              </a:ext>
            </a:extLst>
          </p:cNvPr>
          <p:cNvSpPr/>
          <p:nvPr/>
        </p:nvSpPr>
        <p:spPr>
          <a:xfrm>
            <a:off x="5113331" y="2428220"/>
            <a:ext cx="904774" cy="3445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4F54B-0B14-42FC-8CCE-CF84C64E631B}"/>
              </a:ext>
            </a:extLst>
          </p:cNvPr>
          <p:cNvSpPr txBox="1"/>
          <p:nvPr/>
        </p:nvSpPr>
        <p:spPr>
          <a:xfrm>
            <a:off x="5841307" y="2476471"/>
            <a:ext cx="3965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De 8 a 9 actos a realizar durante las prácticas de laboratorio, bien en papel o en </a:t>
            </a:r>
            <a:r>
              <a:rPr lang="es-MX" sz="1600" dirty="0" err="1"/>
              <a:t>PoliformaT</a:t>
            </a:r>
            <a:endParaRPr lang="es-MX" sz="1600" dirty="0"/>
          </a:p>
          <a:p>
            <a:endParaRPr lang="es-MX" sz="1600" dirty="0"/>
          </a:p>
          <a:p>
            <a:r>
              <a:rPr lang="es-MX" sz="1600" dirty="0"/>
              <a:t>Si no se realiza, implica un 0</a:t>
            </a:r>
          </a:p>
          <a:p>
            <a:endParaRPr lang="es-MX" sz="1600" dirty="0"/>
          </a:p>
          <a:p>
            <a:r>
              <a:rPr lang="es-MX" sz="1600" dirty="0"/>
              <a:t>No hay mínimos para realizar la media</a:t>
            </a:r>
          </a:p>
          <a:p>
            <a:endParaRPr lang="es-MX" sz="1600" dirty="0"/>
          </a:p>
          <a:p>
            <a:r>
              <a:rPr lang="es-MX" sz="1600" dirty="0"/>
              <a:t>No se pueden recuperar las pruebas, ni tampoco se convalidan prácticas de otros años</a:t>
            </a:r>
          </a:p>
        </p:txBody>
      </p:sp>
    </p:spTree>
    <p:extLst>
      <p:ext uri="{BB962C8B-B14F-4D97-AF65-F5344CB8AC3E}">
        <p14:creationId xmlns:p14="http://schemas.microsoft.com/office/powerpoint/2010/main" val="2185434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(SIN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23</a:t>
            </a:fld>
            <a:endParaRPr lang="es-ES" noProof="1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/>
        </p:nvGraphicFramePr>
        <p:xfrm>
          <a:off x="966859" y="2568925"/>
          <a:ext cx="4064000" cy="256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(NE)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55%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35%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de observación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745709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D81E5459-2DCE-436B-A011-5A17C3D8E5A9}"/>
              </a:ext>
            </a:extLst>
          </p:cNvPr>
          <p:cNvSpPr/>
          <p:nvPr/>
        </p:nvSpPr>
        <p:spPr>
          <a:xfrm>
            <a:off x="5113331" y="3093901"/>
            <a:ext cx="904774" cy="3445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54F54B-0B14-42FC-8CCE-CF84C64E631B}"/>
              </a:ext>
            </a:extLst>
          </p:cNvPr>
          <p:cNvSpPr txBox="1"/>
          <p:nvPr/>
        </p:nvSpPr>
        <p:spPr>
          <a:xfrm>
            <a:off x="5841307" y="4230588"/>
            <a:ext cx="3965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Pueden ser problemas, </a:t>
            </a:r>
            <a:r>
              <a:rPr lang="es-MX" sz="1600" dirty="0" err="1"/>
              <a:t>tests</a:t>
            </a:r>
            <a:r>
              <a:rPr lang="es-MX" sz="1600" dirty="0"/>
              <a:t>, actividades en el aula, etc.</a:t>
            </a:r>
          </a:p>
          <a:p>
            <a:endParaRPr lang="es-MX" sz="1600" dirty="0"/>
          </a:p>
          <a:p>
            <a:r>
              <a:rPr lang="es-MX" sz="1600" dirty="0"/>
              <a:t>No recuperables</a:t>
            </a:r>
          </a:p>
          <a:p>
            <a:endParaRPr lang="es-MX" sz="1600" dirty="0"/>
          </a:p>
          <a:p>
            <a:r>
              <a:rPr lang="es-MX" sz="1600" dirty="0"/>
              <a:t>Se avisarán con antelación</a:t>
            </a:r>
          </a:p>
          <a:p>
            <a:endParaRPr lang="es-MX" sz="1600" dirty="0"/>
          </a:p>
          <a:p>
            <a:r>
              <a:rPr lang="es-MX" sz="1600" dirty="0"/>
              <a:t> &gt;=20% de Asistencia (%</a:t>
            </a:r>
            <a:r>
              <a:rPr lang="es-MX" sz="1600" dirty="0" err="1"/>
              <a:t>Asis</a:t>
            </a:r>
            <a:r>
              <a:rPr lang="es-MX" sz="1600" dirty="0"/>
              <a:t>.) para poder aprobar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A665A56-510F-4E52-8794-7CEC9F1AF9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593754"/>
                  </p:ext>
                </p:extLst>
              </p:nvPr>
            </p:nvGraphicFramePr>
            <p:xfrm>
              <a:off x="6018105" y="3137584"/>
              <a:ext cx="5493324" cy="117800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31108">
                      <a:extLst>
                        <a:ext uri="{9D8B030D-6E8A-4147-A177-3AD203B41FA5}">
                          <a16:colId xmlns:a16="http://schemas.microsoft.com/office/drawing/2014/main" val="2774941564"/>
                        </a:ext>
                      </a:extLst>
                    </a:gridCol>
                    <a:gridCol w="1831108">
                      <a:extLst>
                        <a:ext uri="{9D8B030D-6E8A-4147-A177-3AD203B41FA5}">
                          <a16:colId xmlns:a16="http://schemas.microsoft.com/office/drawing/2014/main" val="1758891797"/>
                        </a:ext>
                      </a:extLst>
                    </a:gridCol>
                    <a:gridCol w="1831108">
                      <a:extLst>
                        <a:ext uri="{9D8B030D-6E8A-4147-A177-3AD203B41FA5}">
                          <a16:colId xmlns:a16="http://schemas.microsoft.com/office/drawing/2014/main" val="760594101"/>
                        </a:ext>
                      </a:extLst>
                    </a:gridCol>
                  </a:tblGrid>
                  <a:tr h="303993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Ítem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Peso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Nota</a:t>
                          </a:r>
                          <a:endParaRPr lang="es-E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468996"/>
                      </a:ext>
                    </a:extLst>
                  </a:tr>
                  <a:tr h="434276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Asistencia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50%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E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MX" sz="1200" b="0" i="1" smtClean="0">
                                        <a:latin typeface="Cambria Math" panose="02040503050406030204" pitchFamily="18" charset="0"/>
                                      </a:rPr>
                                      <m:t>𝑀𝑖𝑛</m:t>
                                    </m:r>
                                    <m:r>
                                      <a:rPr lang="es-MX" sz="1200" b="0" i="1" smtClean="0">
                                        <a:latin typeface="Cambria Math" panose="02040503050406030204" pitchFamily="18" charset="0"/>
                                      </a:rPr>
                                      <m:t>(60, %</m:t>
                                    </m:r>
                                    <m:r>
                                      <a:rPr lang="es-MX" sz="1200" b="0" i="1" smtClean="0">
                                        <a:latin typeface="Cambria Math" panose="02040503050406030204" pitchFamily="18" charset="0"/>
                                      </a:rPr>
                                      <m:t>𝐴𝑠𝑖𝑠</m:t>
                                    </m:r>
                                    <m:r>
                                      <a:rPr lang="es-MX" sz="1200" b="0" i="1" smtClean="0">
                                        <a:latin typeface="Cambria Math" panose="02040503050406030204" pitchFamily="18" charset="0"/>
                                      </a:rPr>
                                      <m:t>. −20)</m:t>
                                    </m:r>
                                  </m:num>
                                  <m:den>
                                    <m:r>
                                      <a:rPr lang="es-MX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</m:den>
                                </m:f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s-MX" sz="1200" b="0" i="1" smtClean="0">
                                    <a:latin typeface="Cambria Math" panose="02040503050406030204" pitchFamily="18" charset="0"/>
                                  </a:rPr>
                                  <m:t> 10</m:t>
                                </m:r>
                              </m:oMath>
                            </m:oMathPara>
                          </a14:m>
                          <a:endParaRPr lang="es-E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8638476"/>
                      </a:ext>
                    </a:extLst>
                  </a:tr>
                  <a:tr h="434276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Actividades aula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50%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Todas el mismo peso</a:t>
                          </a:r>
                          <a:endParaRPr lang="es-E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9721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0A665A56-510F-4E52-8794-7CEC9F1AF9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593754"/>
                  </p:ext>
                </p:extLst>
              </p:nvPr>
            </p:nvGraphicFramePr>
            <p:xfrm>
              <a:off x="6018105" y="3137584"/>
              <a:ext cx="5493324" cy="1178007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831108">
                      <a:extLst>
                        <a:ext uri="{9D8B030D-6E8A-4147-A177-3AD203B41FA5}">
                          <a16:colId xmlns:a16="http://schemas.microsoft.com/office/drawing/2014/main" val="2774941564"/>
                        </a:ext>
                      </a:extLst>
                    </a:gridCol>
                    <a:gridCol w="1831108">
                      <a:extLst>
                        <a:ext uri="{9D8B030D-6E8A-4147-A177-3AD203B41FA5}">
                          <a16:colId xmlns:a16="http://schemas.microsoft.com/office/drawing/2014/main" val="1758891797"/>
                        </a:ext>
                      </a:extLst>
                    </a:gridCol>
                    <a:gridCol w="1831108">
                      <a:extLst>
                        <a:ext uri="{9D8B030D-6E8A-4147-A177-3AD203B41FA5}">
                          <a16:colId xmlns:a16="http://schemas.microsoft.com/office/drawing/2014/main" val="760594101"/>
                        </a:ext>
                      </a:extLst>
                    </a:gridCol>
                  </a:tblGrid>
                  <a:tr h="303993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Ítem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Peso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Nota</a:t>
                          </a:r>
                          <a:endParaRPr lang="es-E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8468996"/>
                      </a:ext>
                    </a:extLst>
                  </a:tr>
                  <a:tr h="439738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Asistencia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50%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70833" r="-1329" b="-10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8638476"/>
                      </a:ext>
                    </a:extLst>
                  </a:tr>
                  <a:tr h="434276"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Actividades aula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50%</a:t>
                          </a:r>
                          <a:endParaRPr lang="es-E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MX" sz="1200" dirty="0"/>
                            <a:t>Todas el mismo peso</a:t>
                          </a:r>
                          <a:endParaRPr lang="es-E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97214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4792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(CON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23103"/>
              </p:ext>
            </p:extLst>
          </p:nvPr>
        </p:nvGraphicFramePr>
        <p:xfrm>
          <a:off x="966859" y="2568925"/>
          <a:ext cx="4064000" cy="1925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(Examen final)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80%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AE48308-2BF1-40F3-8C4A-D25ED294E518}"/>
              </a:ext>
            </a:extLst>
          </p:cNvPr>
          <p:cNvSpPr txBox="1"/>
          <p:nvPr/>
        </p:nvSpPr>
        <p:spPr>
          <a:xfrm>
            <a:off x="912316" y="4772782"/>
            <a:ext cx="83664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IMPORTANTE: Obligación de contactar con el profesor para programar el curso</a:t>
            </a:r>
          </a:p>
          <a:p>
            <a:endParaRPr lang="es-MX" sz="1600" dirty="0"/>
          </a:p>
          <a:p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860344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Evaluación (CON DISPENSA)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Ítems de evaluación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AB939F9-FC60-49F7-9565-D67171E98673}"/>
              </a:ext>
            </a:extLst>
          </p:cNvPr>
          <p:cNvGraphicFramePr>
            <a:graphicFrameLocks noGrp="1"/>
          </p:cNvGraphicFramePr>
          <p:nvPr/>
        </p:nvGraphicFramePr>
        <p:xfrm>
          <a:off x="966859" y="2568925"/>
          <a:ext cx="4064000" cy="1925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224046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9910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Peso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433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 escrita de respuesta abierta (Examen final)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80%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64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Pruebas objetivas (NP)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20%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316682"/>
                  </a:ext>
                </a:extLst>
              </a:tr>
            </a:tbl>
          </a:graphicData>
        </a:graphic>
      </p:graphicFrame>
      <p:sp>
        <p:nvSpPr>
          <p:cNvPr id="7" name="Marcador de número de diapositiva 8">
            <a:extLst>
              <a:ext uri="{FF2B5EF4-FFF2-40B4-BE49-F238E27FC236}">
                <a16:creationId xmlns:a16="http://schemas.microsoft.com/office/drawing/2014/main" id="{B782F327-86DC-48E0-AA37-14D98905C2B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81582" y="5785733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25</a:t>
            </a:fld>
            <a:endParaRPr lang="es-ES" noProof="1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A5F4573-5949-4FE5-9982-CA60C4C22B58}"/>
              </a:ext>
            </a:extLst>
          </p:cNvPr>
          <p:cNvSpPr/>
          <p:nvPr/>
        </p:nvSpPr>
        <p:spPr>
          <a:xfrm>
            <a:off x="5147411" y="2477884"/>
            <a:ext cx="904774" cy="3445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9C2CD1-EE2F-4DE0-8A51-6CDF8DB05E82}"/>
              </a:ext>
            </a:extLst>
          </p:cNvPr>
          <p:cNvSpPr txBox="1"/>
          <p:nvPr/>
        </p:nvSpPr>
        <p:spPr>
          <a:xfrm>
            <a:off x="5722784" y="2568925"/>
            <a:ext cx="3965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De 8 a 9 pruebas (no necesariamente presenciales)</a:t>
            </a:r>
          </a:p>
          <a:p>
            <a:endParaRPr lang="es-MX" sz="1600" dirty="0"/>
          </a:p>
          <a:p>
            <a:r>
              <a:rPr lang="es-MX" sz="1600" dirty="0"/>
              <a:t>Las tareas tendrán una fecha de entrega</a:t>
            </a:r>
          </a:p>
          <a:p>
            <a:endParaRPr lang="es-MX" sz="1600" dirty="0"/>
          </a:p>
          <a:p>
            <a:r>
              <a:rPr lang="es-MX" sz="1600" dirty="0"/>
              <a:t>Se debe hablar con el profesor de prácticas asignado</a:t>
            </a:r>
          </a:p>
          <a:p>
            <a:endParaRPr lang="es-MX" sz="1600" dirty="0"/>
          </a:p>
          <a:p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1409314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Víctor Sánchez Anguix</a:t>
            </a:r>
          </a:p>
        </p:txBody>
      </p:sp>
      <p:pic>
        <p:nvPicPr>
          <p:cNvPr id="9" name="Gráfico 8" descr="Sobre" title="Icono del correo electrónico del moderado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28405"/>
            <a:ext cx="218900" cy="21890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2268" y="4132473"/>
            <a:ext cx="2910342" cy="238016"/>
          </a:xfrm>
        </p:spPr>
        <p:txBody>
          <a:bodyPr rtlCol="0"/>
          <a:lstStyle/>
          <a:p>
            <a:pPr rtl="0"/>
            <a:r>
              <a:rPr lang="es-ES" dirty="0">
                <a:hlinkClick r:id="rId5"/>
              </a:rPr>
              <a:t>vicsana1@upv.es</a:t>
            </a:r>
            <a:r>
              <a:rPr lang="es-ES" dirty="0"/>
              <a:t> 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</a:p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dirty="0">
                <a:latin typeface="Corbel" panose="020B0503020204020204" pitchFamily="34" charset="0"/>
              </a:rPr>
              <a:t>UPV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5" name="Picture 2" descr="Resultado de imagen de upv logo">
            <a:extLst>
              <a:ext uri="{FF2B5EF4-FFF2-40B4-BE49-F238E27FC236}">
                <a16:creationId xmlns:a16="http://schemas.microsoft.com/office/drawing/2014/main" id="{E5E5C1AD-5B52-4207-9DB6-FC34C39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81" y="5286880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EE838-29D3-456B-BA26-A2DE06444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050" y="5361340"/>
            <a:ext cx="2828998" cy="11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DÓNDE ENCONTRARME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E8C1C8-3EC5-4F1B-82FA-3AF95743CD3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s-MX" dirty="0"/>
              <a:t>Habrá que andar un poco…</a:t>
            </a:r>
            <a:endParaRPr lang="es-E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01037-48C3-4F79-A796-32DB5436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0" t="36452" r="12895" b="19389"/>
          <a:stretch>
            <a:fillRect/>
          </a:stretch>
        </p:blipFill>
        <p:spPr bwMode="auto">
          <a:xfrm>
            <a:off x="746196" y="2222387"/>
            <a:ext cx="8569325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ACDE9BBF-3BE6-40DF-81CF-D0FEEA536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70226" y="1368000"/>
            <a:ext cx="521969" cy="521969"/>
          </a:xfrm>
        </p:spPr>
      </p:pic>
      <p:pic>
        <p:nvPicPr>
          <p:cNvPr id="12" name="Picture 11" descr="A black sign with white text&#10;&#10;Description automatically generated">
            <a:extLst>
              <a:ext uri="{FF2B5EF4-FFF2-40B4-BE49-F238E27FC236}">
                <a16:creationId xmlns:a16="http://schemas.microsoft.com/office/drawing/2014/main" id="{04C2CF99-A471-49B7-8F90-3B7C6D7FB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7121" y="1368000"/>
            <a:ext cx="521969" cy="52196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F33382F-0AD9-43B3-9A29-89F285662A0D}"/>
              </a:ext>
            </a:extLst>
          </p:cNvPr>
          <p:cNvSpPr/>
          <p:nvPr/>
        </p:nvSpPr>
        <p:spPr>
          <a:xfrm>
            <a:off x="7019159" y="3917483"/>
            <a:ext cx="521969" cy="54863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2BA4A7-794E-4D1B-BD87-F8500AA75E85}"/>
              </a:ext>
            </a:extLst>
          </p:cNvPr>
          <p:cNvSpPr/>
          <p:nvPr/>
        </p:nvSpPr>
        <p:spPr>
          <a:xfrm>
            <a:off x="2279416" y="3705727"/>
            <a:ext cx="521969" cy="423511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DDE48C-5538-4224-B58C-D7BDB435064A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892195" y="1628985"/>
            <a:ext cx="4124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A249DDC-D95F-44B2-8E64-BFAEEBAB492D}"/>
              </a:ext>
            </a:extLst>
          </p:cNvPr>
          <p:cNvSpPr/>
          <p:nvPr/>
        </p:nvSpPr>
        <p:spPr>
          <a:xfrm rot="16200000">
            <a:off x="1689523" y="2367814"/>
            <a:ext cx="1700203" cy="7445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2A1AE5-8FC4-44AD-BB36-CA96750E8E72}"/>
              </a:ext>
            </a:extLst>
          </p:cNvPr>
          <p:cNvSpPr/>
          <p:nvPr/>
        </p:nvSpPr>
        <p:spPr>
          <a:xfrm rot="16200000">
            <a:off x="6428003" y="2439247"/>
            <a:ext cx="1700203" cy="7445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CBA004-3A36-4B2E-9AB0-7CB603C95F30}"/>
              </a:ext>
            </a:extLst>
          </p:cNvPr>
          <p:cNvSpPr txBox="1"/>
          <p:nvPr/>
        </p:nvSpPr>
        <p:spPr>
          <a:xfrm>
            <a:off x="4197916" y="1318955"/>
            <a:ext cx="195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950m, 12 min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6195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¿Qué es la estadística?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¿</a:t>
            </a:r>
            <a:r>
              <a:rPr lang="es-ES" dirty="0"/>
              <a:t>Por qué necesito saberla?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Hoy en Día…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/>
          <a:p>
            <a:pPr rtl="0"/>
            <a:r>
              <a:rPr lang="es-ES" noProof="1"/>
              <a:t>Un vistazo al panorama actual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</a:t>
            </a:fld>
            <a:endParaRPr lang="es-ES" noProof="1"/>
          </a:p>
        </p:txBody>
      </p:sp>
      <p:pic>
        <p:nvPicPr>
          <p:cNvPr id="3074" name="Picture 2" descr="Resultado de imagen de smart city">
            <a:extLst>
              <a:ext uri="{FF2B5EF4-FFF2-40B4-BE49-F238E27FC236}">
                <a16:creationId xmlns:a16="http://schemas.microsoft.com/office/drawing/2014/main" id="{7432FC69-9510-4B87-B496-74A263AD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85" y="1718356"/>
            <a:ext cx="9181431" cy="413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64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¿Qué papel juega la estadística?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¿Y por qué es tan importante?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 la disciplina que tiene como objetivo la obtención y el </a:t>
            </a:r>
            <a:r>
              <a:rPr lang="es-MX" b="1" dirty="0"/>
              <a:t>análisis</a:t>
            </a:r>
            <a:r>
              <a:rPr lang="es-MX" dirty="0"/>
              <a:t> de datos con el fin de </a:t>
            </a:r>
            <a:r>
              <a:rPr lang="es-MX" b="1" dirty="0"/>
              <a:t>transformar dichos datos en información</a:t>
            </a:r>
            <a:r>
              <a:rPr lang="es-MX" dirty="0"/>
              <a:t>.</a:t>
            </a:r>
          </a:p>
          <a:p>
            <a:r>
              <a:rPr lang="es-MX" dirty="0"/>
              <a:t>Para ello se apoya en:</a:t>
            </a:r>
          </a:p>
          <a:p>
            <a:pPr lvl="1"/>
            <a:r>
              <a:rPr lang="es-MX" dirty="0"/>
              <a:t>Modelos y técnicas matemáticas</a:t>
            </a:r>
          </a:p>
          <a:p>
            <a:pPr lvl="1"/>
            <a:r>
              <a:rPr lang="es-MX" dirty="0"/>
              <a:t>Y cada vez más… computación, algoritmos y modelos computacionales</a:t>
            </a:r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6FB624-8834-4E35-B1D1-F77E73AA9FB6}"/>
              </a:ext>
            </a:extLst>
          </p:cNvPr>
          <p:cNvSpPr/>
          <p:nvPr/>
        </p:nvSpPr>
        <p:spPr>
          <a:xfrm>
            <a:off x="8038698" y="4271629"/>
            <a:ext cx="1862330" cy="79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Información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227C7AD-18C0-4B19-AB7A-C79F0D28C446}"/>
              </a:ext>
            </a:extLst>
          </p:cNvPr>
          <p:cNvSpPr/>
          <p:nvPr/>
        </p:nvSpPr>
        <p:spPr>
          <a:xfrm>
            <a:off x="2820201" y="3238522"/>
            <a:ext cx="4148489" cy="25603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Estadística</a:t>
            </a: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br>
              <a:rPr lang="es-MX" dirty="0"/>
            </a:br>
            <a:endParaRPr lang="es-E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FE72F4-1720-4151-99FA-2839D557DD12}"/>
              </a:ext>
            </a:extLst>
          </p:cNvPr>
          <p:cNvSpPr/>
          <p:nvPr/>
        </p:nvSpPr>
        <p:spPr>
          <a:xfrm>
            <a:off x="3999296" y="3785334"/>
            <a:ext cx="1790298" cy="73334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Modelos matemáticos</a:t>
            </a:r>
            <a:endParaRPr lang="es-E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C4F77F-346B-4A71-BF8F-5B6104CDC77C}"/>
              </a:ext>
            </a:extLst>
          </p:cNvPr>
          <p:cNvSpPr/>
          <p:nvPr/>
        </p:nvSpPr>
        <p:spPr>
          <a:xfrm>
            <a:off x="3999296" y="4592363"/>
            <a:ext cx="1790298" cy="113279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Algoritmos y modelos computacionales</a:t>
            </a:r>
            <a:endParaRPr lang="es-E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5448F-666E-428E-8BA2-BF31763F379F}"/>
              </a:ext>
            </a:extLst>
          </p:cNvPr>
          <p:cNvSpPr/>
          <p:nvPr/>
        </p:nvSpPr>
        <p:spPr>
          <a:xfrm>
            <a:off x="123524" y="4271633"/>
            <a:ext cx="1626669" cy="7988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</a:t>
            </a:r>
            <a:endParaRPr lang="es-E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B5FF65-499C-4A97-BB31-43EE29A4B063}"/>
              </a:ext>
            </a:extLst>
          </p:cNvPr>
          <p:cNvSpPr/>
          <p:nvPr/>
        </p:nvSpPr>
        <p:spPr>
          <a:xfrm>
            <a:off x="1806909" y="4325562"/>
            <a:ext cx="1003097" cy="69103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B9D4E4B-D2AC-4F8B-9307-BDFC1800286C}"/>
              </a:ext>
            </a:extLst>
          </p:cNvPr>
          <p:cNvSpPr/>
          <p:nvPr/>
        </p:nvSpPr>
        <p:spPr>
          <a:xfrm>
            <a:off x="7025406" y="4325561"/>
            <a:ext cx="1003097" cy="691035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2293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Algunas Aclaraciones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Para evitar confusiones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MX" sz="3600" dirty="0"/>
          </a:p>
          <a:p>
            <a:pPr marL="0" indent="0" algn="ctr">
              <a:buNone/>
            </a:pPr>
            <a:endParaRPr lang="es-MX" sz="3600" dirty="0"/>
          </a:p>
          <a:p>
            <a:pPr marL="0" indent="0" algn="ctr">
              <a:buNone/>
            </a:pPr>
            <a:r>
              <a:rPr lang="es-MX" sz="3600" dirty="0"/>
              <a:t>Estadística != Matemáticas</a:t>
            </a:r>
          </a:p>
          <a:p>
            <a:pPr marL="0" indent="0" algn="ctr">
              <a:buNone/>
            </a:pPr>
            <a:r>
              <a:rPr lang="es-MX" sz="3600" dirty="0"/>
              <a:t>Estadística != Computación/Informática</a:t>
            </a:r>
          </a:p>
          <a:p>
            <a:pPr marL="0" indent="0" algn="ctr">
              <a:buNone/>
            </a:pPr>
            <a:r>
              <a:rPr lang="es-MX" sz="3600" dirty="0"/>
              <a:t>Pero obviamente se apoya en ellas</a:t>
            </a:r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4395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¿Y por qué tengo que saber estadística?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Sinergias entre la informática y la estadística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MX" sz="3600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8</a:t>
            </a:fld>
            <a:endParaRPr lang="es-ES" noProof="1"/>
          </a:p>
        </p:txBody>
      </p:sp>
      <p:pic>
        <p:nvPicPr>
          <p:cNvPr id="6146" name="Picture 2" descr="Resultado de imagen de spot boston dynamics">
            <a:hlinkClick r:id="rId3"/>
            <a:extLst>
              <a:ext uri="{FF2B5EF4-FFF2-40B4-BE49-F238E27FC236}">
                <a16:creationId xmlns:a16="http://schemas.microsoft.com/office/drawing/2014/main" id="{6800B840-D846-426F-B26C-8BBFCCE63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2" y="1512001"/>
            <a:ext cx="1942964" cy="129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video games">
            <a:hlinkClick r:id="rId5"/>
            <a:extLst>
              <a:ext uri="{FF2B5EF4-FFF2-40B4-BE49-F238E27FC236}">
                <a16:creationId xmlns:a16="http://schemas.microsoft.com/office/drawing/2014/main" id="{0735C334-3D98-49E7-AC07-5CE66AB7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272" y="1416458"/>
            <a:ext cx="21907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de netflix">
            <a:hlinkClick r:id="rId7"/>
            <a:extLst>
              <a:ext uri="{FF2B5EF4-FFF2-40B4-BE49-F238E27FC236}">
                <a16:creationId xmlns:a16="http://schemas.microsoft.com/office/drawing/2014/main" id="{BAF69864-3032-430B-9DDD-2DD23EB75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2" y="3893304"/>
            <a:ext cx="1914625" cy="19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Resultado de imagen de smart city">
            <a:hlinkClick r:id="rId9"/>
            <a:extLst>
              <a:ext uri="{FF2B5EF4-FFF2-40B4-BE49-F238E27FC236}">
                <a16:creationId xmlns:a16="http://schemas.microsoft.com/office/drawing/2014/main" id="{52723D4B-90B0-4B5B-8BA8-19410F4EC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167" y="1272238"/>
            <a:ext cx="3333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sultado de imagen de artificial intelligence">
            <a:hlinkClick r:id="rId11"/>
            <a:extLst>
              <a:ext uri="{FF2B5EF4-FFF2-40B4-BE49-F238E27FC236}">
                <a16:creationId xmlns:a16="http://schemas.microsoft.com/office/drawing/2014/main" id="{4F238ABD-C4E2-4D57-840F-5396DE038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19" y="4298250"/>
            <a:ext cx="261986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4510A1-43E7-4D83-B5D1-63F7DD412855}"/>
              </a:ext>
            </a:extLst>
          </p:cNvPr>
          <p:cNvSpPr txBox="1"/>
          <p:nvPr/>
        </p:nvSpPr>
        <p:spPr>
          <a:xfrm>
            <a:off x="627075" y="2874598"/>
            <a:ext cx="2002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https://www.youtube.com/watch?v=wlkCQXHEgjA</a:t>
            </a:r>
            <a:r>
              <a:rPr lang="es-E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201471-0B4A-457F-A73E-C5DE1E510855}"/>
              </a:ext>
            </a:extLst>
          </p:cNvPr>
          <p:cNvSpPr txBox="1"/>
          <p:nvPr/>
        </p:nvSpPr>
        <p:spPr>
          <a:xfrm>
            <a:off x="265631" y="5850000"/>
            <a:ext cx="300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7"/>
              </a:rPr>
              <a:t>https://www.youtube.com/watch?v=nq2QtatuF7U</a:t>
            </a:r>
            <a:r>
              <a:rPr lang="es-E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676E12-315A-4FED-917E-11B670933D62}"/>
              </a:ext>
            </a:extLst>
          </p:cNvPr>
          <p:cNvSpPr txBox="1"/>
          <p:nvPr/>
        </p:nvSpPr>
        <p:spPr>
          <a:xfrm>
            <a:off x="3231860" y="3550891"/>
            <a:ext cx="2544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5"/>
              </a:rPr>
              <a:t>https://www.youtube.com/watch?v=PBGQOF3zn3A</a:t>
            </a:r>
            <a:r>
              <a:rPr lang="es-E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300681-5196-4C98-A9D1-5B793DD3123C}"/>
              </a:ext>
            </a:extLst>
          </p:cNvPr>
          <p:cNvSpPr txBox="1"/>
          <p:nvPr/>
        </p:nvSpPr>
        <p:spPr>
          <a:xfrm>
            <a:off x="6296167" y="3522846"/>
            <a:ext cx="333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9"/>
              </a:rPr>
              <a:t>https://www.youtube.com/watch?v=RKWuj1OlDPo</a:t>
            </a:r>
            <a:r>
              <a:rPr lang="es-E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E7998-FAA7-4748-8D25-9A847EA3B543}"/>
              </a:ext>
            </a:extLst>
          </p:cNvPr>
          <p:cNvSpPr txBox="1"/>
          <p:nvPr/>
        </p:nvSpPr>
        <p:spPr>
          <a:xfrm>
            <a:off x="5265019" y="6354246"/>
            <a:ext cx="5159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11"/>
              </a:rPr>
              <a:t>https://www.youtube.com/watch?v=oyhdkoPYRVs</a:t>
            </a:r>
            <a:r>
              <a:rPr lang="es-ES" dirty="0"/>
              <a:t> </a:t>
            </a:r>
          </a:p>
        </p:txBody>
      </p:sp>
      <p:pic>
        <p:nvPicPr>
          <p:cNvPr id="6156" name="Picture 12" descr="Resultado de imagen de big data">
            <a:extLst>
              <a:ext uri="{FF2B5EF4-FFF2-40B4-BE49-F238E27FC236}">
                <a16:creationId xmlns:a16="http://schemas.microsoft.com/office/drawing/2014/main" id="{C8518192-7E99-42FF-A0A7-881991173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211" y="4534549"/>
            <a:ext cx="1987811" cy="132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BA3921-8814-473F-9A21-68DB661B1FC2}"/>
              </a:ext>
            </a:extLst>
          </p:cNvPr>
          <p:cNvSpPr txBox="1"/>
          <p:nvPr/>
        </p:nvSpPr>
        <p:spPr>
          <a:xfrm>
            <a:off x="3436418" y="5823285"/>
            <a:ext cx="228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14"/>
              </a:rPr>
              <a:t>https://www.youtube.com/watch?v=jf2YYTL-wYE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446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¿Y por qué tengo que saber estadística?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Más sinergias…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Control de calidad de componentes fabricados</a:t>
            </a:r>
          </a:p>
          <a:p>
            <a:r>
              <a:rPr lang="es-MX" dirty="0"/>
              <a:t>Evaluación del rendimiento de algoritmos o servicios informáticos</a:t>
            </a:r>
          </a:p>
          <a:p>
            <a:r>
              <a:rPr lang="es-MX" dirty="0" err="1"/>
              <a:t>Tests</a:t>
            </a:r>
            <a:r>
              <a:rPr lang="es-MX" dirty="0"/>
              <a:t> A/B en comercio electrónico</a:t>
            </a:r>
          </a:p>
          <a:p>
            <a:r>
              <a:rPr lang="es-MX" dirty="0"/>
              <a:t>Fiabilidad de componentes informáticos</a:t>
            </a:r>
          </a:p>
          <a:p>
            <a:r>
              <a:rPr lang="es-MX" dirty="0"/>
              <a:t>Simulación de sistemas complejos</a:t>
            </a:r>
          </a:p>
          <a:p>
            <a:endParaRPr lang="es-MX" dirty="0"/>
          </a:p>
          <a:p>
            <a:pPr marL="0" indent="0" algn="ctr">
              <a:buNone/>
            </a:pPr>
            <a:endParaRPr lang="es-MX" sz="3600" dirty="0"/>
          </a:p>
          <a:p>
            <a:pPr lvl="1"/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9</a:t>
            </a:fld>
            <a:endParaRPr lang="es-ES" noProof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F85417-EFE6-49B8-894C-1A0867B74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35" y="3289213"/>
            <a:ext cx="4564882" cy="25607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8A146E-A3B0-4A82-B539-2BAF351C0F9D}"/>
              </a:ext>
            </a:extLst>
          </p:cNvPr>
          <p:cNvSpPr txBox="1"/>
          <p:nvPr/>
        </p:nvSpPr>
        <p:spPr>
          <a:xfrm>
            <a:off x="5030859" y="5861784"/>
            <a:ext cx="459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4"/>
              </a:rPr>
              <a:t>https://www.youtube.com/watch?v=wV0Ks7aS7YI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16822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4_TF67328976" id="{CFA10EA1-FB96-4DF7-9AEA-652009566947}" vid="{942A39ED-054D-487A-BA3A-AD0BCEB3D6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1648</Words>
  <Application>Microsoft Office PowerPoint</Application>
  <PresentationFormat>Widescreen</PresentationFormat>
  <Paragraphs>323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Corbel</vt:lpstr>
      <vt:lpstr>Times New Roman</vt:lpstr>
      <vt:lpstr>Tema de Office</vt:lpstr>
      <vt:lpstr>Estadística</vt:lpstr>
      <vt:lpstr>Quién SOY</vt:lpstr>
      <vt:lpstr>DÓNDE ENCONTRARME</vt:lpstr>
      <vt:lpstr>¿Qué es la estadística?</vt:lpstr>
      <vt:lpstr>Hoy en Día…</vt:lpstr>
      <vt:lpstr>¿Qué papel juega la estadística?</vt:lpstr>
      <vt:lpstr>Algunas Aclaraciones</vt:lpstr>
      <vt:lpstr>¿Y por qué tengo que saber estadística?</vt:lpstr>
      <vt:lpstr>¿Y por qué tengo que saber estadística?</vt:lpstr>
      <vt:lpstr>Algunos datos interesantes</vt:lpstr>
      <vt:lpstr>La asignatura de  estadística</vt:lpstr>
      <vt:lpstr>Ficha de la asignatura</vt:lpstr>
      <vt:lpstr>OBJETIVOS DE LA ASIGNATURA</vt:lpstr>
      <vt:lpstr>Competencias transversales</vt:lpstr>
      <vt:lpstr>CONTENIDOS</vt:lpstr>
      <vt:lpstr>Material docente</vt:lpstr>
      <vt:lpstr>Bibliografía Básica</vt:lpstr>
      <vt:lpstr>Actividades presenciales</vt:lpstr>
      <vt:lpstr>SOFTWARE</vt:lpstr>
      <vt:lpstr>Evaluación (SIN DISPENSA)</vt:lpstr>
      <vt:lpstr>Evaluación (SIN DISPENSA)</vt:lpstr>
      <vt:lpstr>Evaluación (SIN DISPENSA)</vt:lpstr>
      <vt:lpstr>Evaluación (SIN DISPENSA)</vt:lpstr>
      <vt:lpstr>Evaluación (CON DISPENSA)</vt:lpstr>
      <vt:lpstr>Evaluación (CON DISPENSA)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2020-01-22T10:22:58Z</dcterms:created>
  <dcterms:modified xsi:type="dcterms:W3CDTF">2020-01-22T15:08:03Z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